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 autoAdjust="0"/>
    <p:restoredTop sz="94640" autoAdjust="0"/>
  </p:normalViewPr>
  <p:slideViewPr>
    <p:cSldViewPr>
      <p:cViewPr varScale="1">
        <p:scale>
          <a:sx n="74" d="100"/>
          <a:sy n="74" d="100"/>
        </p:scale>
        <p:origin x="-126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3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D5372B-7DAF-4A29-81C2-E9A36303914A}" type="datetimeFigureOut">
              <a:rPr lang="ru-RU" smtClean="0"/>
              <a:pPr/>
              <a:t>17.08.2011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70C3D5-CB27-438F-BD5A-C2B4818EA97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70C3D5-CB27-438F-BD5A-C2B4818EA97F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18085-1A07-4B2B-BD9C-654CDABFA5E5}" type="datetimeFigureOut">
              <a:rPr lang="ru-RU" smtClean="0"/>
              <a:pPr/>
              <a:t>17.08.2011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D9980-B680-46C5-8D57-E1C541BC51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18085-1A07-4B2B-BD9C-654CDABFA5E5}" type="datetimeFigureOut">
              <a:rPr lang="ru-RU" smtClean="0"/>
              <a:pPr/>
              <a:t>17.08.2011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D9980-B680-46C5-8D57-E1C541BC51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18085-1A07-4B2B-BD9C-654CDABFA5E5}" type="datetimeFigureOut">
              <a:rPr lang="ru-RU" smtClean="0"/>
              <a:pPr/>
              <a:t>17.08.2011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D9980-B680-46C5-8D57-E1C541BC51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18085-1A07-4B2B-BD9C-654CDABFA5E5}" type="datetimeFigureOut">
              <a:rPr lang="ru-RU" smtClean="0"/>
              <a:pPr/>
              <a:t>17.08.2011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D9980-B680-46C5-8D57-E1C541BC51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18085-1A07-4B2B-BD9C-654CDABFA5E5}" type="datetimeFigureOut">
              <a:rPr lang="ru-RU" smtClean="0"/>
              <a:pPr/>
              <a:t>17.08.2011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D9980-B680-46C5-8D57-E1C541BC51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18085-1A07-4B2B-BD9C-654CDABFA5E5}" type="datetimeFigureOut">
              <a:rPr lang="ru-RU" smtClean="0"/>
              <a:pPr/>
              <a:t>17.08.2011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D9980-B680-46C5-8D57-E1C541BC51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18085-1A07-4B2B-BD9C-654CDABFA5E5}" type="datetimeFigureOut">
              <a:rPr lang="ru-RU" smtClean="0"/>
              <a:pPr/>
              <a:t>17.08.2011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D9980-B680-46C5-8D57-E1C541BC51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18085-1A07-4B2B-BD9C-654CDABFA5E5}" type="datetimeFigureOut">
              <a:rPr lang="ru-RU" smtClean="0"/>
              <a:pPr/>
              <a:t>17.08.2011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D9980-B680-46C5-8D57-E1C541BC51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18085-1A07-4B2B-BD9C-654CDABFA5E5}" type="datetimeFigureOut">
              <a:rPr lang="ru-RU" smtClean="0"/>
              <a:pPr/>
              <a:t>17.08.2011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D9980-B680-46C5-8D57-E1C541BC51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18085-1A07-4B2B-BD9C-654CDABFA5E5}" type="datetimeFigureOut">
              <a:rPr lang="ru-RU" smtClean="0"/>
              <a:pPr/>
              <a:t>17.08.2011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D9980-B680-46C5-8D57-E1C541BC51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18085-1A07-4B2B-BD9C-654CDABFA5E5}" type="datetimeFigureOut">
              <a:rPr lang="ru-RU" smtClean="0"/>
              <a:pPr/>
              <a:t>17.08.2011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D9980-B680-46C5-8D57-E1C541BC51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F18085-1A07-4B2B-BD9C-654CDABFA5E5}" type="datetimeFigureOut">
              <a:rPr lang="ru-RU" smtClean="0"/>
              <a:pPr/>
              <a:t>17.08.2011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5D9980-B680-46C5-8D57-E1C541BC517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1.jpeg"/><Relationship Id="rId7" Type="http://schemas.openxmlformats.org/officeDocument/2006/relationships/image" Target="../media/image1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10" Type="http://schemas.openxmlformats.org/officeDocument/2006/relationships/image" Target="../media/image16.jpeg"/><Relationship Id="rId4" Type="http://schemas.openxmlformats.org/officeDocument/2006/relationships/image" Target="../media/image2.png"/><Relationship Id="rId9" Type="http://schemas.openxmlformats.org/officeDocument/2006/relationships/image" Target="../media/image1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8.jpeg"/><Relationship Id="rId5" Type="http://schemas.openxmlformats.org/officeDocument/2006/relationships/image" Target="../media/image12.png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3" descr="PEHA Logo 0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61288" y="6499225"/>
            <a:ext cx="1166812" cy="28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Прямоугольник 7"/>
          <p:cNvSpPr/>
          <p:nvPr/>
        </p:nvSpPr>
        <p:spPr>
          <a:xfrm>
            <a:off x="251520" y="128826"/>
            <a:ext cx="856895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PEHA</a:t>
            </a:r>
            <a:r>
              <a:rPr lang="ru-RU" sz="20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Германия,</a:t>
            </a:r>
            <a:r>
              <a:rPr lang="en-US" sz="20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0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предлагает</a:t>
            </a:r>
            <a:r>
              <a:rPr lang="en-US" sz="20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0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выключатели и розетки</a:t>
            </a:r>
            <a:r>
              <a:rPr lang="en-US" sz="20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 algn="ctr"/>
            <a:r>
              <a:rPr lang="ru-RU" sz="20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для влажных помещений </a:t>
            </a:r>
            <a:r>
              <a:rPr lang="en-US" sz="20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IP 44</a:t>
            </a:r>
            <a:endParaRPr lang="ru-RU" sz="2000" dirty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560" y="4797152"/>
            <a:ext cx="7704856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7584" y="1916832"/>
            <a:ext cx="4608512" cy="432048"/>
          </a:xfrm>
        </p:spPr>
        <p:txBody>
          <a:bodyPr>
            <a:noAutofit/>
          </a:bodyPr>
          <a:lstStyle/>
          <a:p>
            <a:pPr algn="l"/>
            <a:r>
              <a:rPr lang="ru-RU" sz="2000" b="1" i="1" dirty="0" smtClean="0">
                <a:solidFill>
                  <a:schemeClr val="bg1">
                    <a:lumMod val="50000"/>
                  </a:schemeClr>
                </a:solidFill>
              </a:rPr>
              <a:t>Герметичные изделия РЕНА :</a:t>
            </a:r>
          </a:p>
          <a:p>
            <a:pPr algn="l"/>
            <a:r>
              <a:rPr lang="ru-RU" sz="2000" b="1" i="1" dirty="0" smtClean="0">
                <a:solidFill>
                  <a:schemeClr val="bg1">
                    <a:lumMod val="50000"/>
                  </a:schemeClr>
                </a:solidFill>
              </a:rPr>
              <a:t>розетки 16 А 250 В и </a:t>
            </a:r>
          </a:p>
          <a:p>
            <a:pPr algn="l"/>
            <a:r>
              <a:rPr lang="ru-RU" sz="2000" b="1" i="1" dirty="0" smtClean="0">
                <a:solidFill>
                  <a:schemeClr val="bg1">
                    <a:lumMod val="50000"/>
                  </a:schemeClr>
                </a:solidFill>
              </a:rPr>
              <a:t>выключатели 10А 250В</a:t>
            </a:r>
          </a:p>
          <a:p>
            <a:endParaRPr lang="ru-RU" sz="2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endParaRPr lang="ru-RU" sz="20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043608" y="4941168"/>
            <a:ext cx="698477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solidFill>
                  <a:schemeClr val="bg1">
                    <a:lumMod val="50000"/>
                  </a:schemeClr>
                </a:solidFill>
              </a:rPr>
              <a:t>для открытой проводки с высокой степенью механической и термической защиты</a:t>
            </a:r>
            <a:r>
              <a:rPr lang="en-US" b="1" i="1" dirty="0" smtClean="0">
                <a:solidFill>
                  <a:schemeClr val="bg1">
                    <a:lumMod val="50000"/>
                  </a:schemeClr>
                </a:solidFill>
              </a:rPr>
              <a:t> c</a:t>
            </a:r>
            <a:r>
              <a:rPr lang="ru-RU" b="1" i="1" dirty="0" smtClean="0">
                <a:solidFill>
                  <a:schemeClr val="bg1">
                    <a:lumMod val="50000"/>
                  </a:schemeClr>
                </a:solidFill>
              </a:rPr>
              <a:t>соответствуют всем требованиям для приборов</a:t>
            </a:r>
            <a:r>
              <a:rPr lang="en-US" b="1" i="1" dirty="0" smtClean="0">
                <a:solidFill>
                  <a:schemeClr val="bg1">
                    <a:lumMod val="50000"/>
                  </a:schemeClr>
                </a:solidFill>
              </a:rPr>
              <a:t> IP 44</a:t>
            </a:r>
            <a:endParaRPr lang="ru-RU" i="1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2" name="Picture 2" descr="D:\временная\Фирменные\ЗидКом\Новая папка\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426664" y="1412776"/>
            <a:ext cx="2961760" cy="321106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3" descr="PEHA Logo 0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61288" y="6499225"/>
            <a:ext cx="1166812" cy="28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9" name="Прямоугольник 18"/>
          <p:cNvSpPr/>
          <p:nvPr/>
        </p:nvSpPr>
        <p:spPr>
          <a:xfrm>
            <a:off x="251520" y="128826"/>
            <a:ext cx="856895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PEHA</a:t>
            </a:r>
            <a:r>
              <a:rPr lang="ru-RU" sz="20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Германия,</a:t>
            </a:r>
            <a:r>
              <a:rPr lang="en-US" sz="20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0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предлагает</a:t>
            </a:r>
            <a:r>
              <a:rPr lang="en-US" sz="20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0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выключатели и розетки</a:t>
            </a:r>
            <a:r>
              <a:rPr lang="en-US" sz="20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 algn="ctr"/>
            <a:r>
              <a:rPr lang="ru-RU" sz="20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для влажных помещений </a:t>
            </a:r>
            <a:r>
              <a:rPr lang="en-US" sz="20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IP 44</a:t>
            </a:r>
            <a:endParaRPr lang="ru-RU" sz="2000" dirty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0800000">
            <a:off x="323528" y="1052736"/>
            <a:ext cx="6120680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Прямоугольник 9"/>
          <p:cNvSpPr/>
          <p:nvPr/>
        </p:nvSpPr>
        <p:spPr>
          <a:xfrm>
            <a:off x="827584" y="1347152"/>
            <a:ext cx="5400600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i="1" dirty="0" smtClean="0">
                <a:solidFill>
                  <a:schemeClr val="bg1">
                    <a:lumMod val="50000"/>
                  </a:schemeClr>
                </a:solidFill>
              </a:rPr>
              <a:t>- </a:t>
            </a:r>
            <a:r>
              <a:rPr lang="ru-RU" sz="1600" b="1" i="1" dirty="0" smtClean="0">
                <a:solidFill>
                  <a:schemeClr val="bg1">
                    <a:lumMod val="50000"/>
                  </a:schemeClr>
                </a:solidFill>
              </a:rPr>
              <a:t>Применение </a:t>
            </a:r>
            <a:r>
              <a:rPr lang="ru-RU" sz="1600" b="1" i="1" dirty="0">
                <a:solidFill>
                  <a:schemeClr val="bg1">
                    <a:lumMod val="50000"/>
                  </a:schemeClr>
                </a:solidFill>
              </a:rPr>
              <a:t>термостойких и </a:t>
            </a:r>
            <a:r>
              <a:rPr lang="ru-RU" sz="1600" b="1" i="1" dirty="0" err="1" smtClean="0">
                <a:solidFill>
                  <a:schemeClr val="bg1">
                    <a:lumMod val="50000"/>
                  </a:schemeClr>
                </a:solidFill>
              </a:rPr>
              <a:t>ударопрочных</a:t>
            </a:r>
            <a:r>
              <a:rPr lang="ru-RU" sz="1600" b="1" i="1" dirty="0" smtClean="0">
                <a:solidFill>
                  <a:schemeClr val="bg1">
                    <a:lumMod val="50000"/>
                  </a:schemeClr>
                </a:solidFill>
              </a:rPr>
              <a:t> материалов </a:t>
            </a:r>
            <a:r>
              <a:rPr lang="ru-RU" sz="1600" b="1" i="1" dirty="0">
                <a:solidFill>
                  <a:schemeClr val="bg1">
                    <a:lumMod val="50000"/>
                  </a:schemeClr>
                </a:solidFill>
              </a:rPr>
              <a:t>обеспечивает широчайшую область применения изделий по классу защиты IP </a:t>
            </a:r>
            <a:r>
              <a:rPr lang="ru-RU" sz="1600" b="1" i="1" dirty="0" smtClean="0">
                <a:solidFill>
                  <a:schemeClr val="bg1">
                    <a:lumMod val="50000"/>
                  </a:schemeClr>
                </a:solidFill>
              </a:rPr>
              <a:t>44</a:t>
            </a:r>
          </a:p>
          <a:p>
            <a:endParaRPr lang="ru-RU" sz="1600" b="1" i="1" dirty="0">
              <a:solidFill>
                <a:schemeClr val="bg1">
                  <a:lumMod val="50000"/>
                </a:schemeClr>
              </a:solidFill>
            </a:endParaRPr>
          </a:p>
          <a:p>
            <a:pPr>
              <a:buFontTx/>
              <a:buChar char="-"/>
            </a:pPr>
            <a:r>
              <a:rPr lang="ru-RU" sz="1600" b="1" i="1" dirty="0" smtClean="0">
                <a:solidFill>
                  <a:schemeClr val="bg1">
                    <a:lumMod val="50000"/>
                  </a:schemeClr>
                </a:solidFill>
              </a:rPr>
              <a:t> Розетки и выключатели  выполнены из </a:t>
            </a:r>
          </a:p>
          <a:p>
            <a:r>
              <a:rPr lang="ru-RU" sz="1600" b="1" i="1" dirty="0" err="1" smtClean="0">
                <a:solidFill>
                  <a:schemeClr val="bg1">
                    <a:lumMod val="50000"/>
                  </a:schemeClr>
                </a:solidFill>
              </a:rPr>
              <a:t>дуропласта</a:t>
            </a:r>
            <a:r>
              <a:rPr lang="ru-RU" sz="1600" b="1" i="1" dirty="0" smtClean="0">
                <a:solidFill>
                  <a:schemeClr val="bg1">
                    <a:lumMod val="50000"/>
                  </a:schemeClr>
                </a:solidFill>
              </a:rPr>
              <a:t> и предлагаются в двух цветовых решениях:</a:t>
            </a:r>
            <a:r>
              <a:rPr lang="en-US" sz="1600" b="1" i="1" dirty="0" smtClean="0">
                <a:solidFill>
                  <a:schemeClr val="bg1">
                    <a:lumMod val="50000"/>
                  </a:schemeClr>
                </a:solidFill>
              </a:rPr>
              <a:t>            </a:t>
            </a:r>
            <a:r>
              <a:rPr lang="ru-RU" sz="1600" b="1" i="1" dirty="0" smtClean="0">
                <a:solidFill>
                  <a:schemeClr val="bg1">
                    <a:lumMod val="50000"/>
                  </a:schemeClr>
                </a:solidFill>
              </a:rPr>
              <a:t> в белом  (аналогично </a:t>
            </a:r>
            <a:r>
              <a:rPr lang="de-DE" sz="1600" b="1" i="1" dirty="0" smtClean="0">
                <a:solidFill>
                  <a:schemeClr val="bg1">
                    <a:lumMod val="50000"/>
                  </a:schemeClr>
                </a:solidFill>
              </a:rPr>
              <a:t>RAL-</a:t>
            </a:r>
            <a:r>
              <a:rPr lang="ru-RU" sz="1600" b="1" i="1" dirty="0" smtClean="0">
                <a:solidFill>
                  <a:schemeClr val="bg1">
                    <a:lumMod val="50000"/>
                  </a:schemeClr>
                </a:solidFill>
              </a:rPr>
              <a:t>№</a:t>
            </a:r>
            <a:r>
              <a:rPr lang="de-DE" sz="1600" b="1" i="1" dirty="0" smtClean="0">
                <a:solidFill>
                  <a:schemeClr val="bg1">
                    <a:lumMod val="50000"/>
                  </a:schemeClr>
                </a:solidFill>
              </a:rPr>
              <a:t>: 9010</a:t>
            </a:r>
            <a:r>
              <a:rPr lang="ru-RU" sz="1600" b="1" i="1" dirty="0" smtClean="0">
                <a:solidFill>
                  <a:schemeClr val="bg1">
                    <a:lumMod val="50000"/>
                  </a:schemeClr>
                </a:solidFill>
              </a:rPr>
              <a:t>)</a:t>
            </a:r>
            <a:r>
              <a:rPr lang="de-DE" sz="1600" b="1" i="1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ru-RU" sz="1600" b="1" i="1" dirty="0" smtClean="0">
                <a:solidFill>
                  <a:schemeClr val="bg1">
                    <a:lumMod val="50000"/>
                  </a:schemeClr>
                </a:solidFill>
              </a:rPr>
              <a:t>и сером цвете</a:t>
            </a:r>
            <a:endParaRPr lang="ru-RU" sz="1600" b="1" i="1" dirty="0">
              <a:solidFill>
                <a:schemeClr val="bg1">
                  <a:lumMod val="50000"/>
                </a:schemeClr>
              </a:solidFill>
            </a:endParaRPr>
          </a:p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0800000">
            <a:off x="3275856" y="3861048"/>
            <a:ext cx="5713486" cy="2322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Прямоугольник 10"/>
          <p:cNvSpPr/>
          <p:nvPr/>
        </p:nvSpPr>
        <p:spPr>
          <a:xfrm>
            <a:off x="3635896" y="4061390"/>
            <a:ext cx="504056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Tx/>
              <a:buChar char="-"/>
            </a:pPr>
            <a:r>
              <a:rPr lang="ru-RU" sz="1600" b="1" i="1" dirty="0" smtClean="0">
                <a:solidFill>
                  <a:schemeClr val="bg1">
                    <a:lumMod val="50000"/>
                  </a:schemeClr>
                </a:solidFill>
              </a:rPr>
              <a:t> Блоки двойных розеток поставляются на едином </a:t>
            </a:r>
            <a:r>
              <a:rPr lang="en-US" sz="1600" b="1" i="1" dirty="0" smtClean="0">
                <a:solidFill>
                  <a:schemeClr val="bg1">
                    <a:lumMod val="50000"/>
                  </a:schemeClr>
                </a:solidFill>
              </a:rPr>
              <a:t>   </a:t>
            </a:r>
            <a:r>
              <a:rPr lang="ru-RU" sz="1600" b="1" i="1" dirty="0" smtClean="0">
                <a:solidFill>
                  <a:schemeClr val="bg1">
                    <a:lumMod val="50000"/>
                  </a:schemeClr>
                </a:solidFill>
              </a:rPr>
              <a:t>цоколе, </a:t>
            </a:r>
            <a:r>
              <a:rPr lang="en-US" sz="1600" b="1" i="1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ru-RU" sz="1600" b="1" i="1" dirty="0" smtClean="0">
                <a:solidFill>
                  <a:schemeClr val="bg1">
                    <a:lumMod val="50000"/>
                  </a:schemeClr>
                </a:solidFill>
              </a:rPr>
              <a:t>все монтажные элементы предварительно </a:t>
            </a:r>
            <a:r>
              <a:rPr lang="en-US" sz="1600" b="1" i="1" dirty="0" smtClean="0">
                <a:solidFill>
                  <a:schemeClr val="bg1">
                    <a:lumMod val="50000"/>
                  </a:schemeClr>
                </a:solidFill>
              </a:rPr>
              <a:t>  </a:t>
            </a:r>
            <a:r>
              <a:rPr lang="ru-RU" sz="1600" b="1" i="1" dirty="0" smtClean="0">
                <a:solidFill>
                  <a:schemeClr val="bg1">
                    <a:lumMod val="50000"/>
                  </a:schemeClr>
                </a:solidFill>
              </a:rPr>
              <a:t>смонтированы. </a:t>
            </a:r>
          </a:p>
          <a:p>
            <a:pPr>
              <a:buFontTx/>
              <a:buChar char="-"/>
            </a:pPr>
            <a:r>
              <a:rPr lang="ru-RU" sz="1600" b="1" i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ru-RU" sz="1600" b="1" i="1" dirty="0" smtClean="0">
                <a:solidFill>
                  <a:schemeClr val="bg1">
                    <a:lumMod val="50000"/>
                  </a:schemeClr>
                </a:solidFill>
              </a:rPr>
              <a:t>Выключатели и розетки со средним защитным контактом сертифицированы VDE.</a:t>
            </a:r>
          </a:p>
          <a:p>
            <a:pPr>
              <a:buFontTx/>
              <a:buChar char="-"/>
            </a:pPr>
            <a:r>
              <a:rPr lang="ru-RU" sz="1600" b="1" i="1" dirty="0">
                <a:solidFill>
                  <a:schemeClr val="bg1">
                    <a:lumMod val="50000"/>
                  </a:schemeClr>
                </a:solidFill>
              </a:rPr>
              <a:t> Э</a:t>
            </a:r>
            <a:r>
              <a:rPr lang="ru-RU" sz="1600" b="1" i="1" dirty="0" smtClean="0">
                <a:solidFill>
                  <a:schemeClr val="bg1">
                    <a:lumMod val="50000"/>
                  </a:schemeClr>
                </a:solidFill>
              </a:rPr>
              <a:t>лектроустановочные части  и пластиковые детали </a:t>
            </a:r>
            <a:r>
              <a:rPr lang="en-US" sz="1600" b="1" i="1" dirty="0" smtClean="0">
                <a:solidFill>
                  <a:schemeClr val="bg1">
                    <a:lumMod val="50000"/>
                  </a:schemeClr>
                </a:solidFill>
              </a:rPr>
              <a:t>  </a:t>
            </a:r>
            <a:r>
              <a:rPr lang="ru-RU" sz="1600" b="1" i="1" dirty="0" smtClean="0">
                <a:solidFill>
                  <a:schemeClr val="bg1">
                    <a:lumMod val="50000"/>
                  </a:schemeClr>
                </a:solidFill>
              </a:rPr>
              <a:t>серии РЕНА </a:t>
            </a:r>
            <a:r>
              <a:rPr lang="en-US" sz="1600" b="1" i="1" dirty="0" smtClean="0">
                <a:solidFill>
                  <a:schemeClr val="bg1">
                    <a:lumMod val="50000"/>
                  </a:schemeClr>
                </a:solidFill>
              </a:rPr>
              <a:t>IP 44</a:t>
            </a:r>
            <a:r>
              <a:rPr lang="ru-RU" sz="1600" b="1" i="1" dirty="0" smtClean="0">
                <a:solidFill>
                  <a:schemeClr val="bg1">
                    <a:lumMod val="50000"/>
                  </a:schemeClr>
                </a:solidFill>
              </a:rPr>
              <a:t> не содержат галогена.</a:t>
            </a:r>
            <a:endParaRPr lang="ru-RU" sz="1600" b="1" i="1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2" name="Picture 2" descr="D:\временная\Фирменные\ЗидКом\Новая папка\2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76256" y="1189484"/>
            <a:ext cx="2009775" cy="2095500"/>
          </a:xfrm>
          <a:prstGeom prst="rect">
            <a:avLst/>
          </a:prstGeom>
          <a:noFill/>
        </p:spPr>
      </p:pic>
      <p:pic>
        <p:nvPicPr>
          <p:cNvPr id="2051" name="Picture 3" descr="D:\временная\Фирменные\ЗидКом\Новая папка\3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54546" y="3958555"/>
            <a:ext cx="3181350" cy="19907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3" descr="PEHA Logo 0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61288" y="6499225"/>
            <a:ext cx="1166812" cy="28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Прямоугольник 11"/>
          <p:cNvSpPr/>
          <p:nvPr/>
        </p:nvSpPr>
        <p:spPr>
          <a:xfrm>
            <a:off x="251520" y="128826"/>
            <a:ext cx="856895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PEHA</a:t>
            </a:r>
            <a:r>
              <a:rPr lang="ru-RU" sz="20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Германия,</a:t>
            </a:r>
            <a:r>
              <a:rPr lang="en-US" sz="20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0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предлагает</a:t>
            </a:r>
            <a:r>
              <a:rPr lang="en-US" sz="20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0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выключатели и розетки</a:t>
            </a:r>
            <a:r>
              <a:rPr lang="en-US" sz="20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 algn="ctr"/>
            <a:r>
              <a:rPr lang="ru-RU" sz="20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для влажных помещений </a:t>
            </a:r>
            <a:r>
              <a:rPr lang="en-US" sz="20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IP 44</a:t>
            </a:r>
            <a:endParaRPr lang="ru-RU" sz="2000" dirty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0800000">
            <a:off x="179512" y="1052736"/>
            <a:ext cx="8568952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Прямоугольник 6"/>
          <p:cNvSpPr/>
          <p:nvPr/>
        </p:nvSpPr>
        <p:spPr>
          <a:xfrm>
            <a:off x="683568" y="1340768"/>
            <a:ext cx="760605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ru-RU" b="1" i="1" dirty="0" smtClean="0">
                <a:solidFill>
                  <a:schemeClr val="bg1">
                    <a:lumMod val="50000"/>
                  </a:schemeClr>
                </a:solidFill>
              </a:rPr>
              <a:t>- </a:t>
            </a:r>
            <a:r>
              <a:rPr lang="ru-RU" sz="1400" b="1" i="1" dirty="0" smtClean="0">
                <a:solidFill>
                  <a:schemeClr val="bg1">
                    <a:lumMod val="50000"/>
                  </a:schemeClr>
                </a:solidFill>
              </a:rPr>
              <a:t>Выключатели</a:t>
            </a:r>
            <a:r>
              <a:rPr lang="de-DE" sz="1400" b="1" i="1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ru-RU" sz="1400" b="1" i="1" dirty="0" smtClean="0">
                <a:solidFill>
                  <a:schemeClr val="bg1">
                    <a:lumMod val="50000"/>
                  </a:schemeClr>
                </a:solidFill>
              </a:rPr>
              <a:t>:</a:t>
            </a:r>
            <a:r>
              <a:rPr lang="de-DE" sz="1400" b="1" i="1" dirty="0" smtClean="0">
                <a:solidFill>
                  <a:schemeClr val="bg1">
                    <a:lumMod val="50000"/>
                  </a:schemeClr>
                </a:solidFill>
              </a:rPr>
              <a:t> 10A</a:t>
            </a:r>
            <a:r>
              <a:rPr lang="ru-RU" sz="1400" b="1" i="1" dirty="0" smtClean="0">
                <a:solidFill>
                  <a:schemeClr val="bg1">
                    <a:lumMod val="50000"/>
                  </a:schemeClr>
                </a:solidFill>
              </a:rPr>
              <a:t>, используется  кабель  сечением  </a:t>
            </a:r>
            <a:r>
              <a:rPr lang="de-DE" sz="1400" b="1" i="1" dirty="0" smtClean="0">
                <a:solidFill>
                  <a:schemeClr val="bg1">
                    <a:lumMod val="50000"/>
                  </a:schemeClr>
                </a:solidFill>
              </a:rPr>
              <a:t>1</a:t>
            </a:r>
            <a:r>
              <a:rPr lang="ru-RU" sz="1400" b="1" i="1" dirty="0" smtClean="0">
                <a:solidFill>
                  <a:schemeClr val="bg1">
                    <a:lumMod val="50000"/>
                  </a:schemeClr>
                </a:solidFill>
              </a:rPr>
              <a:t>мм</a:t>
            </a:r>
            <a:r>
              <a:rPr lang="de-DE" sz="1400" b="1" i="1" dirty="0" smtClean="0">
                <a:solidFill>
                  <a:schemeClr val="bg1">
                    <a:lumMod val="50000"/>
                  </a:schemeClr>
                </a:solidFill>
              </a:rPr>
              <a:t>² </a:t>
            </a:r>
            <a:r>
              <a:rPr lang="de-DE" sz="1400" b="1" i="1" dirty="0" smtClean="0">
                <a:solidFill>
                  <a:schemeClr val="bg1">
                    <a:lumMod val="50000"/>
                  </a:schemeClr>
                </a:solidFill>
              </a:rPr>
              <a:t>- </a:t>
            </a:r>
            <a:r>
              <a:rPr lang="de-DE" sz="1400" b="1" i="1" dirty="0" smtClean="0">
                <a:solidFill>
                  <a:schemeClr val="bg1">
                    <a:lumMod val="50000"/>
                  </a:schemeClr>
                </a:solidFill>
              </a:rPr>
              <a:t>2,5</a:t>
            </a:r>
            <a:r>
              <a:rPr lang="ru-RU" sz="1400" b="1" i="1" dirty="0" smtClean="0">
                <a:solidFill>
                  <a:schemeClr val="bg1">
                    <a:lumMod val="50000"/>
                  </a:schemeClr>
                </a:solidFill>
              </a:rPr>
              <a:t>мм</a:t>
            </a:r>
            <a:r>
              <a:rPr lang="de-DE" sz="1400" b="1" i="1" dirty="0" smtClean="0">
                <a:solidFill>
                  <a:schemeClr val="bg1">
                    <a:lumMod val="50000"/>
                  </a:schemeClr>
                </a:solidFill>
              </a:rPr>
              <a:t>² </a:t>
            </a:r>
            <a:r>
              <a:rPr lang="ru-RU" sz="1400" b="1" i="1" dirty="0" smtClean="0">
                <a:solidFill>
                  <a:schemeClr val="bg1">
                    <a:lumMod val="50000"/>
                  </a:schemeClr>
                </a:solidFill>
              </a:rPr>
              <a:t>срок эксплуатации - </a:t>
            </a:r>
            <a:r>
              <a:rPr lang="de-DE" sz="1400" b="1" i="1" dirty="0" smtClean="0">
                <a:solidFill>
                  <a:schemeClr val="bg1">
                    <a:lumMod val="50000"/>
                  </a:schemeClr>
                </a:solidFill>
              </a:rPr>
              <a:t>40.000 </a:t>
            </a:r>
            <a:r>
              <a:rPr lang="ru-RU" sz="1400" b="1" i="1" dirty="0" smtClean="0">
                <a:solidFill>
                  <a:schemeClr val="bg1">
                    <a:lumMod val="50000"/>
                  </a:schemeClr>
                </a:solidFill>
              </a:rPr>
              <a:t>включений.</a:t>
            </a:r>
          </a:p>
          <a:p>
            <a:endParaRPr lang="ru-RU" sz="1400" b="1" i="1" dirty="0" smtClean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ru-RU" sz="1400" b="1" i="1" dirty="0" smtClean="0">
                <a:solidFill>
                  <a:schemeClr val="bg1">
                    <a:lumMod val="50000"/>
                  </a:schemeClr>
                </a:solidFill>
              </a:rPr>
              <a:t>- Розетки: </a:t>
            </a:r>
            <a:r>
              <a:rPr lang="de-DE" sz="1400" b="1" i="1" dirty="0" smtClean="0">
                <a:solidFill>
                  <a:schemeClr val="bg1">
                    <a:lumMod val="50000"/>
                  </a:schemeClr>
                </a:solidFill>
              </a:rPr>
              <a:t>16A</a:t>
            </a:r>
            <a:r>
              <a:rPr lang="ru-RU" sz="1400" b="1" i="1" dirty="0" smtClean="0">
                <a:solidFill>
                  <a:schemeClr val="bg1">
                    <a:lumMod val="50000"/>
                  </a:schemeClr>
                </a:solidFill>
              </a:rPr>
              <a:t>, используется  кабель </a:t>
            </a:r>
            <a:r>
              <a:rPr lang="ru-RU" sz="1400" b="1" i="1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de-DE" sz="1400" b="1" i="1" dirty="0" smtClean="0">
                <a:solidFill>
                  <a:schemeClr val="bg1">
                    <a:lumMod val="50000"/>
                  </a:schemeClr>
                </a:solidFill>
              </a:rPr>
              <a:t>1,5</a:t>
            </a:r>
            <a:r>
              <a:rPr lang="ru-RU" sz="1400" b="1" i="1" dirty="0" smtClean="0">
                <a:solidFill>
                  <a:schemeClr val="bg1">
                    <a:lumMod val="50000"/>
                  </a:schemeClr>
                </a:solidFill>
              </a:rPr>
              <a:t>мм</a:t>
            </a:r>
            <a:r>
              <a:rPr lang="de-DE" sz="1400" b="1" i="1" dirty="0" smtClean="0">
                <a:solidFill>
                  <a:schemeClr val="bg1">
                    <a:lumMod val="50000"/>
                  </a:schemeClr>
                </a:solidFill>
              </a:rPr>
              <a:t>² </a:t>
            </a:r>
            <a:r>
              <a:rPr lang="de-DE" sz="1400" b="1" i="1" dirty="0" smtClean="0">
                <a:solidFill>
                  <a:schemeClr val="bg1">
                    <a:lumMod val="50000"/>
                  </a:schemeClr>
                </a:solidFill>
              </a:rPr>
              <a:t>- </a:t>
            </a:r>
            <a:r>
              <a:rPr lang="de-DE" sz="1400" b="1" i="1" dirty="0" smtClean="0">
                <a:solidFill>
                  <a:schemeClr val="bg1">
                    <a:lumMod val="50000"/>
                  </a:schemeClr>
                </a:solidFill>
              </a:rPr>
              <a:t>2,5</a:t>
            </a:r>
            <a:r>
              <a:rPr lang="ru-RU" sz="1400" b="1" i="1" dirty="0" smtClean="0">
                <a:solidFill>
                  <a:schemeClr val="bg1">
                    <a:lumMod val="50000"/>
                  </a:schemeClr>
                </a:solidFill>
              </a:rPr>
              <a:t>мм</a:t>
            </a:r>
            <a:r>
              <a:rPr lang="de-DE" sz="1400" b="1" i="1" dirty="0" smtClean="0">
                <a:solidFill>
                  <a:schemeClr val="bg1">
                    <a:lumMod val="50000"/>
                  </a:schemeClr>
                </a:solidFill>
              </a:rPr>
              <a:t>² </a:t>
            </a:r>
            <a:r>
              <a:rPr lang="ru-RU" sz="1400" b="1" i="1" dirty="0" smtClean="0">
                <a:solidFill>
                  <a:schemeClr val="bg1">
                    <a:lumMod val="50000"/>
                  </a:schemeClr>
                </a:solidFill>
              </a:rPr>
              <a:t>, гарантированное количество включений  </a:t>
            </a:r>
            <a:r>
              <a:rPr lang="de-DE" sz="1400" b="1" i="1" dirty="0" smtClean="0">
                <a:solidFill>
                  <a:schemeClr val="bg1">
                    <a:lumMod val="50000"/>
                  </a:schemeClr>
                </a:solidFill>
              </a:rPr>
              <a:t>5.000 </a:t>
            </a:r>
            <a:r>
              <a:rPr lang="ru-RU" sz="1400" b="1" i="1" dirty="0" smtClean="0">
                <a:solidFill>
                  <a:schemeClr val="bg1">
                    <a:lumMod val="50000"/>
                  </a:schemeClr>
                </a:solidFill>
              </a:rPr>
              <a:t>.</a:t>
            </a:r>
            <a:endParaRPr lang="ru-RU" sz="1400" b="1" i="1" dirty="0" smtClean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de-DE" sz="1400" b="1" i="1" dirty="0" smtClean="0">
                <a:solidFill>
                  <a:schemeClr val="bg1">
                    <a:lumMod val="50000"/>
                  </a:schemeClr>
                </a:solidFill>
              </a:rPr>
              <a:t> </a:t>
            </a:r>
            <a:endParaRPr lang="ru-RU" sz="1400" b="1" i="1" dirty="0" smtClean="0">
              <a:solidFill>
                <a:schemeClr val="bg1">
                  <a:lumMod val="50000"/>
                </a:schemeClr>
              </a:solidFill>
            </a:endParaRPr>
          </a:p>
          <a:p>
            <a:pPr>
              <a:buFontTx/>
              <a:buChar char="-"/>
            </a:pPr>
            <a:r>
              <a:rPr lang="ru-RU" sz="1400" b="1" i="1" dirty="0" smtClean="0">
                <a:solidFill>
                  <a:schemeClr val="bg1">
                    <a:lumMod val="50000"/>
                  </a:schemeClr>
                </a:solidFill>
              </a:rPr>
              <a:t>Для </a:t>
            </a:r>
            <a:r>
              <a:rPr lang="ru-RU" sz="1400" b="1" i="1" dirty="0" smtClean="0">
                <a:solidFill>
                  <a:schemeClr val="bg1">
                    <a:lumMod val="50000"/>
                  </a:schemeClr>
                </a:solidFill>
              </a:rPr>
              <a:t>монтажа с </a:t>
            </a:r>
            <a:r>
              <a:rPr lang="ru-RU" sz="1400" b="1" i="1" dirty="0" err="1" smtClean="0">
                <a:solidFill>
                  <a:schemeClr val="bg1">
                    <a:lumMod val="50000"/>
                  </a:schemeClr>
                </a:solidFill>
              </a:rPr>
              <a:t>кабельканалами</a:t>
            </a:r>
            <a:r>
              <a:rPr lang="ru-RU" sz="1400" b="1" i="1" dirty="0" smtClean="0">
                <a:solidFill>
                  <a:schemeClr val="bg1">
                    <a:lumMod val="50000"/>
                  </a:schemeClr>
                </a:solidFill>
              </a:rPr>
              <a:t> 16х19 мм и 17х20мм предлагаются </a:t>
            </a:r>
            <a:r>
              <a:rPr lang="en-US" sz="1400" b="1" i="1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ru-RU" sz="1400" b="1" i="1" dirty="0" smtClean="0">
                <a:solidFill>
                  <a:schemeClr val="bg1">
                    <a:lumMod val="50000"/>
                  </a:schemeClr>
                </a:solidFill>
              </a:rPr>
              <a:t>соединительные элементы на </a:t>
            </a:r>
            <a:r>
              <a:rPr lang="ru-RU" sz="1400" b="1" i="1" dirty="0" smtClean="0">
                <a:solidFill>
                  <a:schemeClr val="bg1">
                    <a:lumMod val="50000"/>
                  </a:schemeClr>
                </a:solidFill>
              </a:rPr>
              <a:t>стык</a:t>
            </a:r>
            <a:r>
              <a:rPr lang="ru-RU" sz="1400" b="1" i="1" dirty="0" smtClean="0">
                <a:solidFill>
                  <a:schemeClr val="bg1">
                    <a:lumMod val="50000"/>
                  </a:schemeClr>
                </a:solidFill>
              </a:rPr>
              <a:t>.</a:t>
            </a:r>
            <a:endParaRPr lang="en-US" sz="1400" b="1" i="1" dirty="0" smtClean="0">
              <a:solidFill>
                <a:schemeClr val="bg1">
                  <a:lumMod val="50000"/>
                </a:schemeClr>
              </a:solidFill>
            </a:endParaRPr>
          </a:p>
          <a:p>
            <a:endParaRPr lang="en-US" sz="1400" b="1" i="1" dirty="0" smtClean="0">
              <a:solidFill>
                <a:schemeClr val="bg1">
                  <a:lumMod val="50000"/>
                </a:schemeClr>
              </a:solidFill>
            </a:endParaRPr>
          </a:p>
          <a:p>
            <a:pPr>
              <a:buFontTx/>
              <a:buChar char="-"/>
            </a:pPr>
            <a:r>
              <a:rPr lang="en-US" sz="1400" b="1" i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ru-RU" sz="1400" b="1" i="1" dirty="0" smtClean="0">
                <a:solidFill>
                  <a:schemeClr val="bg1">
                    <a:lumMod val="50000"/>
                  </a:schemeClr>
                </a:solidFill>
              </a:rPr>
              <a:t>Для ввода кабеля имеются специальные соединительные муфты </a:t>
            </a:r>
            <a:r>
              <a:rPr lang="ru-RU" sz="1400" b="1" i="1" dirty="0" smtClean="0">
                <a:solidFill>
                  <a:schemeClr val="bg1">
                    <a:lumMod val="50000"/>
                  </a:schemeClr>
                </a:solidFill>
              </a:rPr>
              <a:t>.</a:t>
            </a:r>
            <a:endParaRPr lang="ru-RU" sz="1400" b="1" i="1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2" name="Picture 2" descr="D:\временная\Фирменные\ЗидКом\Новая папка\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71538" y="3612799"/>
            <a:ext cx="2564358" cy="2768527"/>
          </a:xfrm>
          <a:prstGeom prst="rect">
            <a:avLst/>
          </a:prstGeom>
          <a:noFill/>
        </p:spPr>
      </p:pic>
      <p:pic>
        <p:nvPicPr>
          <p:cNvPr id="3076" name="Picture 4" descr="D:\временная\Фирменные\ЗидКом\Новая папка\5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427984" y="3615283"/>
            <a:ext cx="1685925" cy="1685925"/>
          </a:xfrm>
          <a:prstGeom prst="rect">
            <a:avLst/>
          </a:prstGeom>
          <a:noFill/>
        </p:spPr>
      </p:pic>
      <p:pic>
        <p:nvPicPr>
          <p:cNvPr id="3077" name="Picture 5" descr="D:\временная\Фирменные\ЗидКом\Новая папка\6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342459" y="3615283"/>
            <a:ext cx="1685925" cy="16859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3" descr="PEHA Logo 0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61288" y="6499225"/>
            <a:ext cx="1166812" cy="28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Прямоугольник 12"/>
          <p:cNvSpPr/>
          <p:nvPr/>
        </p:nvSpPr>
        <p:spPr>
          <a:xfrm>
            <a:off x="251520" y="128826"/>
            <a:ext cx="856895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PEHA</a:t>
            </a:r>
            <a:r>
              <a:rPr lang="ru-RU" sz="20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Германия,</a:t>
            </a:r>
            <a:r>
              <a:rPr lang="en-US" sz="20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0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предлагает</a:t>
            </a:r>
            <a:r>
              <a:rPr lang="en-US" sz="20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0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выключатели и розетки</a:t>
            </a:r>
            <a:r>
              <a:rPr lang="en-US" sz="20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 algn="ctr"/>
            <a:r>
              <a:rPr lang="ru-RU" sz="20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для влажных помещений </a:t>
            </a:r>
            <a:r>
              <a:rPr lang="en-US" sz="20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IP 44</a:t>
            </a:r>
            <a:endParaRPr lang="ru-RU" sz="2000" dirty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9552" y="1052736"/>
            <a:ext cx="5688631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9" name="Прямоугольник 18"/>
          <p:cNvSpPr/>
          <p:nvPr/>
        </p:nvSpPr>
        <p:spPr>
          <a:xfrm>
            <a:off x="611560" y="1988840"/>
            <a:ext cx="4896544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ru-RU" b="1" i="1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ru-RU" sz="1600" b="1" i="1" dirty="0" smtClean="0">
                <a:solidFill>
                  <a:schemeClr val="bg1">
                    <a:lumMod val="50000"/>
                  </a:schemeClr>
                </a:solidFill>
              </a:rPr>
              <a:t>универсальный (сх.6),  двухклавишный (сх.5),</a:t>
            </a:r>
          </a:p>
          <a:p>
            <a:pPr>
              <a:buFont typeface="Wingdings" pitchFamily="2" charset="2"/>
              <a:buChar char="v"/>
            </a:pPr>
            <a:r>
              <a:rPr lang="ru-RU" sz="1600" b="1" i="1" dirty="0" smtClean="0">
                <a:solidFill>
                  <a:schemeClr val="bg1">
                    <a:lumMod val="50000"/>
                  </a:schemeClr>
                </a:solidFill>
              </a:rPr>
              <a:t>  двухполюсный, выключатель-кнопка,</a:t>
            </a:r>
          </a:p>
          <a:p>
            <a:pPr>
              <a:buFont typeface="Wingdings" pitchFamily="2" charset="2"/>
              <a:buChar char="v"/>
            </a:pPr>
            <a:r>
              <a:rPr lang="ru-RU" sz="1600" b="1" i="1" dirty="0" smtClean="0">
                <a:solidFill>
                  <a:schemeClr val="bg1">
                    <a:lumMod val="50000"/>
                  </a:schemeClr>
                </a:solidFill>
              </a:rPr>
              <a:t>  выключатель-кнопка с полем для надписи,</a:t>
            </a:r>
          </a:p>
          <a:p>
            <a:pPr>
              <a:buFont typeface="Wingdings" pitchFamily="2" charset="2"/>
              <a:buChar char="v"/>
            </a:pPr>
            <a:r>
              <a:rPr lang="ru-RU" sz="1600" b="1" i="1" dirty="0" smtClean="0">
                <a:solidFill>
                  <a:schemeClr val="bg1">
                    <a:lumMod val="50000"/>
                  </a:schemeClr>
                </a:solidFill>
              </a:rPr>
              <a:t>  жалюзийный, перекрёстный,</a:t>
            </a:r>
          </a:p>
          <a:p>
            <a:pPr>
              <a:buFont typeface="Wingdings" pitchFamily="2" charset="2"/>
              <a:buChar char="v"/>
            </a:pPr>
            <a:r>
              <a:rPr lang="ru-RU" sz="1600" b="1" i="1" dirty="0" smtClean="0">
                <a:solidFill>
                  <a:schemeClr val="bg1">
                    <a:lumMod val="50000"/>
                  </a:schemeClr>
                </a:solidFill>
              </a:rPr>
              <a:t>  выключатель с подсветкой и др.</a:t>
            </a:r>
            <a:endParaRPr lang="ru-RU" sz="1600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683568" y="1052736"/>
            <a:ext cx="777686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i="1" dirty="0" smtClean="0">
                <a:solidFill>
                  <a:schemeClr val="bg1">
                    <a:lumMod val="50000"/>
                  </a:schemeClr>
                </a:solidFill>
              </a:rPr>
              <a:t>Ассортимент выключателей</a:t>
            </a:r>
          </a:p>
          <a:p>
            <a:r>
              <a:rPr lang="ru-RU" sz="1600" b="1" i="1" dirty="0" smtClean="0">
                <a:solidFill>
                  <a:schemeClr val="bg1">
                    <a:lumMod val="50000"/>
                  </a:schemeClr>
                </a:solidFill>
              </a:rPr>
              <a:t>не уступает сериям для скрытой  проводки,</a:t>
            </a:r>
          </a:p>
          <a:p>
            <a:r>
              <a:rPr lang="ru-RU" sz="1600" b="1" i="1" dirty="0" smtClean="0">
                <a:solidFill>
                  <a:schemeClr val="bg1">
                    <a:lumMod val="50000"/>
                  </a:schemeClr>
                </a:solidFill>
              </a:rPr>
              <a:t>имеются все виды выключателей:</a:t>
            </a: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07504" y="3717032"/>
            <a:ext cx="7200800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1" name="Прямоугольник 20"/>
          <p:cNvSpPr/>
          <p:nvPr/>
        </p:nvSpPr>
        <p:spPr>
          <a:xfrm>
            <a:off x="755576" y="3645025"/>
            <a:ext cx="6408712" cy="19082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i="1" u="sng" dirty="0" smtClean="0">
                <a:solidFill>
                  <a:schemeClr val="bg1">
                    <a:lumMod val="50000"/>
                  </a:schemeClr>
                </a:solidFill>
              </a:rPr>
              <a:t>Световой сигнализатор</a:t>
            </a:r>
          </a:p>
          <a:p>
            <a:r>
              <a:rPr lang="ru-RU" sz="1600" b="1" i="1" dirty="0" smtClean="0">
                <a:solidFill>
                  <a:schemeClr val="bg1">
                    <a:lumMod val="50000"/>
                  </a:schemeClr>
                </a:solidFill>
              </a:rPr>
              <a:t>широкого спектра применения оснащен сигнальными  лампочками, </a:t>
            </a:r>
          </a:p>
          <a:p>
            <a:r>
              <a:rPr lang="ru-RU" sz="1600" b="1" i="1" dirty="0" smtClean="0">
                <a:solidFill>
                  <a:schemeClr val="bg1">
                    <a:lumMod val="50000"/>
                  </a:schemeClr>
                </a:solidFill>
              </a:rPr>
              <a:t>колпачки цветные:</a:t>
            </a:r>
          </a:p>
          <a:p>
            <a:r>
              <a:rPr lang="ru-RU" sz="1600" b="1" i="1" dirty="0" smtClean="0">
                <a:solidFill>
                  <a:schemeClr val="bg1">
                    <a:lumMod val="50000"/>
                  </a:schemeClr>
                </a:solidFill>
              </a:rPr>
              <a:t>красные, зеленые, желтые, прозрачные                                                                                </a:t>
            </a:r>
          </a:p>
          <a:p>
            <a:r>
              <a:rPr lang="ru-RU" dirty="0" smtClean="0"/>
              <a:t>                                                                                     </a:t>
            </a:r>
          </a:p>
          <a:p>
            <a:endParaRPr lang="ru-RU" dirty="0" smtClean="0"/>
          </a:p>
          <a:p>
            <a:endParaRPr lang="ru-RU" b="1" i="1" dirty="0" smtClean="0"/>
          </a:p>
        </p:txBody>
      </p:sp>
      <p:pic>
        <p:nvPicPr>
          <p:cNvPr id="2" name="Picture 2" descr="D:\временная\Фирменные\ЗидКом\Новая папка\7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758880" y="1124744"/>
            <a:ext cx="2133600" cy="2133600"/>
          </a:xfrm>
          <a:prstGeom prst="rect">
            <a:avLst/>
          </a:prstGeom>
          <a:noFill/>
        </p:spPr>
      </p:pic>
      <p:pic>
        <p:nvPicPr>
          <p:cNvPr id="3" name="Picture 3" descr="D:\временная\Фирменные\ЗидКом\Новая папка\8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827584" y="4878891"/>
            <a:ext cx="1800200" cy="1790469"/>
          </a:xfrm>
          <a:prstGeom prst="rect">
            <a:avLst/>
          </a:prstGeom>
          <a:noFill/>
        </p:spPr>
      </p:pic>
      <p:pic>
        <p:nvPicPr>
          <p:cNvPr id="4100" name="Picture 4" descr="D:\временная\Фирменные\ЗидКом\Новая папка\9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021335" y="5190703"/>
            <a:ext cx="1190625" cy="1190625"/>
          </a:xfrm>
          <a:prstGeom prst="rect">
            <a:avLst/>
          </a:prstGeom>
          <a:noFill/>
        </p:spPr>
      </p:pic>
      <p:pic>
        <p:nvPicPr>
          <p:cNvPr id="4101" name="Picture 5" descr="D:\временная\Фирменные\ЗидКом\Новая папка\10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644008" y="4897710"/>
            <a:ext cx="1924050" cy="17716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PEHA Logo 0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61288" y="6499225"/>
            <a:ext cx="1166812" cy="28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Прямоугольник 9"/>
          <p:cNvSpPr/>
          <p:nvPr/>
        </p:nvSpPr>
        <p:spPr>
          <a:xfrm>
            <a:off x="251520" y="128826"/>
            <a:ext cx="856895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PEHA</a:t>
            </a:r>
            <a:r>
              <a:rPr lang="ru-RU" sz="20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Германия,</a:t>
            </a:r>
            <a:r>
              <a:rPr lang="en-US" sz="20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0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предлагает</a:t>
            </a:r>
            <a:r>
              <a:rPr lang="en-US" sz="20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0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выключатели и розетки</a:t>
            </a:r>
            <a:r>
              <a:rPr lang="en-US" sz="20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 algn="ctr"/>
            <a:r>
              <a:rPr lang="ru-RU" sz="20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для влажных помещений </a:t>
            </a:r>
            <a:r>
              <a:rPr lang="en-US" sz="20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IP 44</a:t>
            </a:r>
            <a:endParaRPr lang="ru-RU" sz="2000" dirty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0800000">
            <a:off x="539553" y="4365104"/>
            <a:ext cx="6552728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Прямоугольник 11"/>
          <p:cNvSpPr/>
          <p:nvPr/>
        </p:nvSpPr>
        <p:spPr>
          <a:xfrm>
            <a:off x="827584" y="4653136"/>
            <a:ext cx="604867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 </a:t>
            </a:r>
            <a:r>
              <a:rPr lang="ru-RU" b="1" i="1" dirty="0" smtClean="0">
                <a:solidFill>
                  <a:schemeClr val="bg1">
                    <a:lumMod val="50000"/>
                  </a:schemeClr>
                </a:solidFill>
              </a:rPr>
              <a:t>Во избежание несанкционированного  использования электроэнергии применяются розетки , запирающиеся на ключ</a:t>
            </a:r>
            <a:endParaRPr lang="ru-RU" b="1" i="1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0800000">
            <a:off x="2267743" y="1484784"/>
            <a:ext cx="6624736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Прямоугольник 8"/>
          <p:cNvSpPr/>
          <p:nvPr/>
        </p:nvSpPr>
        <p:spPr>
          <a:xfrm>
            <a:off x="2555776" y="1700808"/>
            <a:ext cx="567267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solidFill>
                  <a:schemeClr val="bg1">
                    <a:lumMod val="50000"/>
                  </a:schemeClr>
                </a:solidFill>
              </a:rPr>
              <a:t>Розетки открытой проводки  </a:t>
            </a:r>
            <a:r>
              <a:rPr lang="en-US" b="1" i="1" dirty="0" smtClean="0">
                <a:solidFill>
                  <a:schemeClr val="bg1">
                    <a:lumMod val="50000"/>
                  </a:schemeClr>
                </a:solidFill>
              </a:rPr>
              <a:t>IP 44 </a:t>
            </a:r>
            <a:r>
              <a:rPr lang="ru-RU" b="1" i="1" dirty="0" smtClean="0">
                <a:solidFill>
                  <a:schemeClr val="bg1">
                    <a:lumMod val="50000"/>
                  </a:schemeClr>
                </a:solidFill>
              </a:rPr>
              <a:t>2К+З 16 А 250 В: </a:t>
            </a:r>
          </a:p>
          <a:p>
            <a:r>
              <a:rPr lang="ru-RU" b="1" i="1" dirty="0" smtClean="0">
                <a:solidFill>
                  <a:schemeClr val="bg1">
                    <a:lumMod val="50000"/>
                  </a:schemeClr>
                </a:solidFill>
              </a:rPr>
              <a:t>одинарные,  двойные и тройные блоки </a:t>
            </a:r>
          </a:p>
          <a:p>
            <a:r>
              <a:rPr lang="ru-RU" b="1" i="1" dirty="0" smtClean="0">
                <a:solidFill>
                  <a:schemeClr val="bg1">
                    <a:lumMod val="50000"/>
                  </a:schemeClr>
                </a:solidFill>
              </a:rPr>
              <a:t>Имеются блоки: розетка плюс выключатель</a:t>
            </a:r>
            <a:endParaRPr lang="en-US" b="1" i="1" dirty="0" smtClean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2" name="Picture 2" descr="D:\временная\Фирменные\ЗидКом\Новая папка\11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39552" y="1052736"/>
            <a:ext cx="1647825" cy="3076575"/>
          </a:xfrm>
          <a:prstGeom prst="rect">
            <a:avLst/>
          </a:prstGeom>
          <a:noFill/>
        </p:spPr>
      </p:pic>
      <p:pic>
        <p:nvPicPr>
          <p:cNvPr id="3" name="Picture 3" descr="D:\временная\Фирменные\ЗидКом\Новая папка\12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164288" y="3372966"/>
            <a:ext cx="1781175" cy="20002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340</TotalTime>
  <Words>323</Words>
  <Application>Microsoft Office PowerPoint</Application>
  <PresentationFormat>Экран (4:3)</PresentationFormat>
  <Paragraphs>46</Paragraphs>
  <Slides>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Слайд 1</vt:lpstr>
      <vt:lpstr>Слайд 2</vt:lpstr>
      <vt:lpstr>Слайд 3</vt:lpstr>
      <vt:lpstr>Слайд 4</vt:lpstr>
      <vt:lpstr>Слайд 5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PEHA предлагает выключатели и розетки  для влажных помещений IP 44</dc:title>
  <dc:creator>klishina_i</dc:creator>
  <cp:lastModifiedBy>klishina_i</cp:lastModifiedBy>
  <cp:revision>32</cp:revision>
  <dcterms:created xsi:type="dcterms:W3CDTF">2011-08-01T07:48:58Z</dcterms:created>
  <dcterms:modified xsi:type="dcterms:W3CDTF">2011-08-17T11:09:14Z</dcterms:modified>
</cp:coreProperties>
</file>